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19A"/>
    <a:srgbClr val="8E0433"/>
    <a:srgbClr val="6CBAB4"/>
    <a:srgbClr val="16B6C6"/>
    <a:srgbClr val="13A1A3"/>
    <a:srgbClr val="9CD5E8"/>
    <a:srgbClr val="A9FFFB"/>
    <a:srgbClr val="A2EAE6"/>
    <a:srgbClr val="95DCEE"/>
    <a:srgbClr val="FF8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28" autoAdjust="0"/>
  </p:normalViewPr>
  <p:slideViewPr>
    <p:cSldViewPr>
      <p:cViewPr varScale="1">
        <p:scale>
          <a:sx n="86" d="100"/>
          <a:sy n="86" d="100"/>
        </p:scale>
        <p:origin x="7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7" b="4638"/>
          <a:stretch/>
        </p:blipFill>
        <p:spPr>
          <a:xfrm>
            <a:off x="0" y="-27384"/>
            <a:ext cx="9144000" cy="52565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988840"/>
            <a:ext cx="7200800" cy="1470025"/>
          </a:xfrm>
        </p:spPr>
        <p:txBody>
          <a:bodyPr>
            <a:normAutofit/>
          </a:bodyPr>
          <a:lstStyle/>
          <a:p>
            <a:r>
              <a:rPr lang="ru-RU" sz="3500" b="1" dirty="0">
                <a:solidFill>
                  <a:schemeClr val="bg1"/>
                </a:solidFill>
              </a:rPr>
              <a:t>ЛУЧШИЕ ИНСТРУМЕНТЫ ПРОДВИЖЕНИЯ САЙТА В 2017 ГОДУ</a:t>
            </a:r>
            <a:endParaRPr lang="ru-RU" sz="35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525045"/>
            <a:ext cx="4353036" cy="1152128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ВЛАДИМИР ЯЗОВСКИХ</a:t>
            </a:r>
          </a:p>
          <a:p>
            <a:pPr algn="l"/>
            <a:r>
              <a:rPr lang="ru-RU" sz="2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Менеджер по развитию 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INTEC</a:t>
            </a: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5877272"/>
            <a:ext cx="18494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115616" y="3645024"/>
            <a:ext cx="69847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115616" y="1844824"/>
            <a:ext cx="69847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5027" y="3789040"/>
            <a:ext cx="6953944" cy="1611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Нужно пробовать новые инструменты, использовать как можно больше инструментов</a:t>
            </a:r>
            <a:endParaRPr lang="ru-RU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2564904"/>
          </a:xfrm>
          <a:prstGeom prst="rect">
            <a:avLst/>
          </a:prstGeom>
          <a:solidFill>
            <a:srgbClr val="8E0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09" y="5877272"/>
            <a:ext cx="18494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20688"/>
            <a:ext cx="3755406" cy="2702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3861048"/>
          </a:xfrm>
          <a:prstGeom prst="rect">
            <a:avLst/>
          </a:prstGeom>
          <a:solidFill>
            <a:srgbClr val="9CD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30" y="109114"/>
            <a:ext cx="7146540" cy="375193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275446"/>
            <a:ext cx="7776864" cy="1187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Одного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трафика становится мало, очень важно работать над конверсией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09" y="5877272"/>
            <a:ext cx="18494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4149080"/>
            <a:ext cx="7679686" cy="14337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Важно замерять конверсию, анализировать, повышать</a:t>
            </a:r>
            <a:endParaRPr lang="ru-RU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2456"/>
            <a:ext cx="9144000" cy="3761276"/>
          </a:xfrm>
          <a:prstGeom prst="rect">
            <a:avLst/>
          </a:prstGeom>
          <a:solidFill>
            <a:srgbClr val="13A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09" y="5877272"/>
            <a:ext cx="18494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-2456"/>
            <a:ext cx="3913887" cy="3761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"/>
            <a:ext cx="9144000" cy="2564903"/>
          </a:xfrm>
          <a:prstGeom prst="rect">
            <a:avLst/>
          </a:prstGeom>
          <a:solidFill>
            <a:srgbClr val="16B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437" y="1"/>
            <a:ext cx="5217745" cy="256490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6049" y="2708920"/>
            <a:ext cx="7131901" cy="3544019"/>
          </a:xfrm>
        </p:spPr>
        <p:txBody>
          <a:bodyPr>
            <a:normAutofit/>
          </a:bodyPr>
          <a:lstStyle/>
          <a:p>
            <a:pPr>
              <a:buClr>
                <a:srgbClr val="8E0433"/>
              </a:buClr>
            </a:pPr>
            <a:r>
              <a: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Работаем </a:t>
            </a:r>
            <a:r>
              <a:rPr lang="ru-RU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над </a:t>
            </a:r>
            <a:r>
              <a:rPr lang="ru-RU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юзабилити</a:t>
            </a:r>
            <a:endParaRPr lang="ru-RU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rgbClr val="8E0433"/>
              </a:buClr>
            </a:pPr>
            <a:r>
              <a:rPr lang="ru-RU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</a:t>
            </a:r>
            <a:r>
              <a: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ишем </a:t>
            </a:r>
            <a:r>
              <a:rPr lang="ru-RU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цены</a:t>
            </a:r>
          </a:p>
          <a:p>
            <a:pPr>
              <a:buClr>
                <a:srgbClr val="8E0433"/>
              </a:buClr>
            </a:pPr>
            <a:r>
              <a:rPr lang="ru-RU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</a:t>
            </a:r>
            <a:r>
              <a: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елаем спец предложения</a:t>
            </a:r>
          </a:p>
          <a:p>
            <a:pPr>
              <a:buClr>
                <a:srgbClr val="8E0433"/>
              </a:buClr>
            </a:pPr>
            <a:r>
              <a: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Персонализируем предложения</a:t>
            </a:r>
          </a:p>
          <a:p>
            <a:pPr>
              <a:buClr>
                <a:srgbClr val="8E0433"/>
              </a:buClr>
            </a:pPr>
            <a:r>
              <a: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Даем максимум каналов коммуникации</a:t>
            </a:r>
          </a:p>
          <a:p>
            <a:pPr>
              <a:buClr>
                <a:srgbClr val="8E0433"/>
              </a:buClr>
            </a:pPr>
            <a:r>
              <a: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Пользуемся </a:t>
            </a:r>
            <a:r>
              <a:rPr lang="ru-RU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виджетами</a:t>
            </a:r>
            <a:endParaRPr lang="ru-RU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09" y="5877272"/>
            <a:ext cx="18494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1004933" y="836712"/>
            <a:ext cx="3744416" cy="1354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500" b="1" dirty="0">
                <a:solidFill>
                  <a:schemeClr val="bg1"/>
                </a:solidFill>
              </a:rPr>
              <a:t> Для повышения конверсии: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402384"/>
          </a:xfrm>
          <a:prstGeom prst="rect">
            <a:avLst/>
          </a:prstGeom>
          <a:solidFill>
            <a:srgbClr val="6CB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636" y="4077072"/>
            <a:ext cx="6552728" cy="1281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Возвращаем клиентов обратно. Делаем новые </a:t>
            </a:r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предложения</a:t>
            </a:r>
            <a:endParaRPr lang="ru-RU" sz="3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09" y="5877272"/>
            <a:ext cx="18494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5" b="4797"/>
          <a:stretch/>
        </p:blipFill>
        <p:spPr>
          <a:xfrm>
            <a:off x="2552030" y="0"/>
            <a:ext cx="4039940" cy="3402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3347616"/>
            <a:ext cx="6361491" cy="1161504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8E0433"/>
              </a:buClr>
              <a:buNone/>
            </a:pP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Как избежать ошибок при </a:t>
            </a: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продвижении</a:t>
            </a:r>
            <a:endParaRPr lang="ru-RU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09" y="5877272"/>
            <a:ext cx="18494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3756301" y="980728"/>
            <a:ext cx="1800200" cy="2160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8E0433"/>
              </a:buClr>
              <a:buFont typeface="Arial" pitchFamily="34" charset="0"/>
              <a:buNone/>
            </a:pPr>
            <a:r>
              <a:rPr lang="ru-RU" sz="15000" b="1" dirty="0">
                <a:solidFill>
                  <a:srgbClr val="8E0433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96452" y="4365104"/>
            <a:ext cx="3711600" cy="736754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8E0433"/>
              </a:buClr>
              <a:buNone/>
            </a:pPr>
            <a:r>
              <a:rPr lang="en-US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r>
              <a:rPr lang="ru-RU" sz="3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естирование</a:t>
            </a:r>
            <a:endParaRPr lang="ru-RU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09" y="5877272"/>
            <a:ext cx="18494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79" y="1052736"/>
            <a:ext cx="3935546" cy="2994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3573016"/>
            <a:ext cx="6851104" cy="1296143"/>
          </a:xfrm>
        </p:spPr>
        <p:txBody>
          <a:bodyPr/>
          <a:lstStyle/>
          <a:p>
            <a:pPr marL="0" indent="0" algn="ctr">
              <a:buClr>
                <a:srgbClr val="8E0433"/>
              </a:buClr>
              <a:buNone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Соответствовать всем новым требованиям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поисковых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09" y="5877272"/>
            <a:ext cx="18494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81"/>
          <a:stretch/>
        </p:blipFill>
        <p:spPr>
          <a:xfrm>
            <a:off x="1176447" y="1556792"/>
            <a:ext cx="6858957" cy="1683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3391877"/>
          </a:xfrm>
          <a:prstGeom prst="rect">
            <a:avLst/>
          </a:prstGeom>
          <a:solidFill>
            <a:srgbClr val="019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3984094"/>
            <a:ext cx="5175672" cy="1152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Комбинировать </a:t>
            </a:r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инструменты </a:t>
            </a:r>
            <a:r>
              <a:rPr lang="ru-RU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каналы продвижения</a:t>
            </a:r>
            <a:endParaRPr lang="ru-RU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09" y="5877272"/>
            <a:ext cx="18494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16"/>
          <a:stretch/>
        </p:blipFill>
        <p:spPr>
          <a:xfrm>
            <a:off x="2515320" y="0"/>
            <a:ext cx="4104456" cy="3391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988840"/>
            <a:ext cx="9144000" cy="1008112"/>
          </a:xfrm>
          <a:prstGeom prst="rect">
            <a:avLst/>
          </a:prstGeom>
          <a:solidFill>
            <a:srgbClr val="8E0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19798"/>
            <a:ext cx="8229600" cy="295232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ВЛАДИМИР ЯЗОВСКИХ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Менеджер по развитию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INTEC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8-951-465-54-51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| 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 (351)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777-80-70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yv@intecweb.ru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2596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Спасибо за внимание</a:t>
            </a:r>
            <a:r>
              <a:rPr lang="en-US" b="1" dirty="0" smtClean="0">
                <a:solidFill>
                  <a:schemeClr val="bg1"/>
                </a:solidFill>
              </a:rPr>
              <a:t>!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95164"/>
            <a:ext cx="2942521" cy="71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" r="2797" b="6346"/>
          <a:stretch/>
        </p:blipFill>
        <p:spPr>
          <a:xfrm>
            <a:off x="323528" y="856790"/>
            <a:ext cx="8568952" cy="5956586"/>
          </a:xfrm>
          <a:prstGeom prst="rect">
            <a:avLst/>
          </a:prstGeom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1760934" y="3239061"/>
            <a:ext cx="5616624" cy="19901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Трафик </a:t>
            </a:r>
            <a:r>
              <a:rPr lang="ru-RU" sz="5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становится дороже</a:t>
            </a:r>
            <a:endParaRPr lang="ru-RU" sz="5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8E0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99592" y="177230"/>
            <a:ext cx="7704856" cy="1163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b="1" dirty="0" smtClean="0">
                <a:solidFill>
                  <a:schemeClr val="bg1"/>
                </a:solidFill>
              </a:rPr>
              <a:t>Проблемы </a:t>
            </a:r>
            <a:r>
              <a:rPr lang="ru-RU" sz="3500" b="1" dirty="0">
                <a:solidFill>
                  <a:schemeClr val="bg1"/>
                </a:solidFill>
              </a:rPr>
              <a:t>с которыми сталкивается интернет-маркетинг </a:t>
            </a:r>
            <a:r>
              <a:rPr lang="ru-RU" sz="3500" b="1" dirty="0" smtClean="0">
                <a:solidFill>
                  <a:schemeClr val="bg1"/>
                </a:solidFill>
              </a:rPr>
              <a:t>сегодня</a:t>
            </a:r>
            <a:endParaRPr lang="ru-RU" sz="3500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5877272"/>
            <a:ext cx="18494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96752"/>
            <a:ext cx="9143999" cy="3424079"/>
          </a:xfrm>
          <a:prstGeom prst="rect">
            <a:avLst/>
          </a:prstGeom>
          <a:solidFill>
            <a:srgbClr val="8E0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279" y="974440"/>
            <a:ext cx="7607437" cy="2530186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solidFill>
                  <a:schemeClr val="bg1"/>
                </a:solidFill>
              </a:rPr>
              <a:t>По </a:t>
            </a:r>
            <a:r>
              <a:rPr lang="ru-RU" sz="3500" b="1" dirty="0">
                <a:solidFill>
                  <a:schemeClr val="bg1"/>
                </a:solidFill>
              </a:rPr>
              <a:t>данным </a:t>
            </a:r>
            <a:r>
              <a:rPr lang="ru-RU" sz="3500" b="1" dirty="0" err="1">
                <a:solidFill>
                  <a:schemeClr val="bg1"/>
                </a:solidFill>
              </a:rPr>
              <a:t>risability</a:t>
            </a:r>
            <a:r>
              <a:rPr lang="ru-RU" sz="3500" b="1" dirty="0">
                <a:solidFill>
                  <a:schemeClr val="bg1"/>
                </a:solidFill>
              </a:rPr>
              <a:t> интернет продвижении занимает на 2016 год 31,2% всего </a:t>
            </a:r>
            <a:r>
              <a:rPr lang="ru-RU" sz="3500" b="1" dirty="0" smtClean="0">
                <a:solidFill>
                  <a:schemeClr val="bg1"/>
                </a:solidFill>
              </a:rPr>
              <a:t>рынка</a:t>
            </a:r>
            <a:r>
              <a:rPr lang="en-US" sz="3500" b="1" dirty="0">
                <a:solidFill>
                  <a:schemeClr val="bg1"/>
                </a:solidFill>
              </a:rPr>
              <a:t> </a:t>
            </a:r>
            <a:r>
              <a:rPr lang="ru-RU" sz="3500" b="1" dirty="0" smtClean="0">
                <a:solidFill>
                  <a:schemeClr val="bg1"/>
                </a:solidFill>
              </a:rPr>
              <a:t>рекламы </a:t>
            </a:r>
            <a:r>
              <a:rPr lang="ru-RU" sz="3500" b="1" dirty="0">
                <a:solidFill>
                  <a:schemeClr val="bg1"/>
                </a:solidFill>
              </a:rPr>
              <a:t>в </a:t>
            </a:r>
            <a:r>
              <a:rPr lang="ru-RU" sz="3500" b="1" dirty="0" smtClean="0">
                <a:solidFill>
                  <a:schemeClr val="bg1"/>
                </a:solidFill>
              </a:rPr>
              <a:t>России</a:t>
            </a:r>
            <a:r>
              <a:rPr lang="en-US" sz="3500" b="1" dirty="0" smtClean="0">
                <a:solidFill>
                  <a:schemeClr val="bg1"/>
                </a:solidFill>
              </a:rPr>
              <a:t> </a:t>
            </a:r>
            <a:endParaRPr lang="ru-RU" sz="35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280" y="440848"/>
            <a:ext cx="18494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4" r="52239"/>
          <a:stretch/>
        </p:blipFill>
        <p:spPr>
          <a:xfrm>
            <a:off x="1388180" y="3282314"/>
            <a:ext cx="2718154" cy="26669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2" r="13574"/>
          <a:stretch/>
        </p:blipFill>
        <p:spPr>
          <a:xfrm>
            <a:off x="4975508" y="3282315"/>
            <a:ext cx="2800520" cy="2666965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2267744" y="4256860"/>
            <a:ext cx="1153155" cy="865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15,</a:t>
            </a:r>
            <a:r>
              <a:rPr lang="en-US" dirty="0" smtClean="0">
                <a:solidFill>
                  <a:schemeClr val="bg1"/>
                </a:solidFill>
              </a:rPr>
              <a:t>9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6048700" y="4338308"/>
            <a:ext cx="683540" cy="4588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5,</a:t>
            </a:r>
            <a:r>
              <a:rPr lang="en-US" dirty="0">
                <a:solidFill>
                  <a:schemeClr val="bg1"/>
                </a:solidFill>
              </a:rPr>
              <a:t>4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2171193" y="5963466"/>
            <a:ext cx="1152128" cy="623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2011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5799704" y="5963466"/>
            <a:ext cx="1152128" cy="623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2007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35111"/>
            <a:ext cx="9144001" cy="1605412"/>
          </a:xfrm>
          <a:prstGeom prst="rect">
            <a:avLst/>
          </a:prstGeom>
          <a:solidFill>
            <a:srgbClr val="8E0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133" y="675223"/>
            <a:ext cx="7057734" cy="41715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500" dirty="0" smtClean="0">
                <a:solidFill>
                  <a:schemeClr val="bg1"/>
                </a:solidFill>
              </a:rPr>
              <a:t>Расходы </a:t>
            </a:r>
            <a:r>
              <a:rPr lang="ru-RU" sz="4500" dirty="0">
                <a:solidFill>
                  <a:schemeClr val="bg1"/>
                </a:solidFill>
              </a:rPr>
              <a:t>только на </a:t>
            </a:r>
            <a:r>
              <a:rPr lang="ru-RU" sz="4500" dirty="0" smtClean="0">
                <a:solidFill>
                  <a:schemeClr val="bg1"/>
                </a:solidFill>
              </a:rPr>
              <a:t>контекстную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smtClean="0">
                <a:solidFill>
                  <a:schemeClr val="bg1"/>
                </a:solidFill>
              </a:rPr>
              <a:t>рекламу </a:t>
            </a:r>
            <a:r>
              <a:rPr lang="ru-RU" sz="5000" dirty="0" smtClean="0">
                <a:solidFill>
                  <a:schemeClr val="bg1"/>
                </a:solidFill>
              </a:rPr>
              <a:t>превысил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6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77 млрд. рублей</a:t>
            </a:r>
            <a:endParaRPr lang="ru-RU" sz="6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1094"/>
            <a:ext cx="6660232" cy="1936905"/>
          </a:xfrm>
          <a:prstGeom prst="rect">
            <a:avLst/>
          </a:prstGeom>
        </p:spPr>
      </p:pic>
      <p:pic>
        <p:nvPicPr>
          <p:cNvPr id="5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035" y="5877272"/>
            <a:ext cx="18494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32022"/>
            <a:ext cx="7020274" cy="5452413"/>
          </a:xfrm>
          <a:prstGeom prst="rect">
            <a:avLst/>
          </a:prstGeom>
        </p:spPr>
      </p:pic>
      <p:pic>
        <p:nvPicPr>
          <p:cNvPr id="10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5877272"/>
            <a:ext cx="18494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8256"/>
            <a:ext cx="7308304" cy="3951312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Рынок рос даже 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кризис</a:t>
            </a:r>
            <a:b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продолжает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расти,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конкуренция</a:t>
            </a:r>
            <a:b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повышается</a:t>
            </a:r>
            <a:endParaRPr lang="ru-RU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6092" y="672456"/>
            <a:ext cx="7056784" cy="1600944"/>
          </a:xfrm>
        </p:spPr>
        <p:txBody>
          <a:bodyPr>
            <a:noAutofit/>
          </a:bodyPr>
          <a:lstStyle/>
          <a:p>
            <a:pPr algn="l"/>
            <a:r>
              <a:rPr lang="ru-RU" sz="4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Сайты </a:t>
            </a:r>
            <a:r>
              <a:rPr lang="ru-RU" sz="4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 отрабатывают клиентов на 100%</a:t>
            </a:r>
            <a:endParaRPr lang="ru-RU" sz="4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2854639"/>
            <a:ext cx="5076056" cy="2405898"/>
          </a:xfrm>
        </p:spPr>
        <p:txBody>
          <a:bodyPr>
            <a:noAutofit/>
          </a:bodyPr>
          <a:lstStyle/>
          <a:p>
            <a:pPr>
              <a:buClr>
                <a:srgbClr val="8E0433"/>
              </a:buClr>
            </a:pPr>
            <a:r>
              <a: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Плохой дизайн</a:t>
            </a:r>
          </a:p>
          <a:p>
            <a:pPr>
              <a:buClr>
                <a:srgbClr val="8E0433"/>
              </a:buClr>
            </a:pPr>
            <a:r>
              <a:rPr lang="ru-RU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</a:t>
            </a:r>
            <a:r>
              <a: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лохая структура</a:t>
            </a:r>
          </a:p>
          <a:p>
            <a:pPr>
              <a:buClr>
                <a:srgbClr val="8E0433"/>
              </a:buClr>
            </a:pPr>
            <a:r>
              <a:rPr lang="ru-RU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</a:t>
            </a:r>
            <a:r>
              <a: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роблема </a:t>
            </a:r>
            <a:r>
              <a:rPr lang="ru-RU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 </a:t>
            </a:r>
            <a:r>
              <a: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шрифтами</a:t>
            </a:r>
          </a:p>
          <a:p>
            <a:pPr>
              <a:buClr>
                <a:srgbClr val="8E0433"/>
              </a:buClr>
            </a:pPr>
            <a:r>
              <a:rPr lang="ru-RU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</a:t>
            </a:r>
            <a:r>
              <a: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ет </a:t>
            </a:r>
            <a:r>
              <a:rPr lang="ru-RU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призыва к действию</a:t>
            </a:r>
            <a:endParaRPr lang="ru-RU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09" y="5877272"/>
            <a:ext cx="18494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2616" y="1871405"/>
            <a:ext cx="5657100" cy="5590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3935338"/>
          </a:xfrm>
          <a:prstGeom prst="rect">
            <a:avLst/>
          </a:prstGeom>
          <a:solidFill>
            <a:srgbClr val="A9F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09" y="5877272"/>
            <a:ext cx="18494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437112"/>
            <a:ext cx="8280920" cy="12264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Сайты </a:t>
            </a: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 работают с возражениями и не конвертируют первого клиента в постоянного</a:t>
            </a:r>
            <a:endParaRPr lang="ru-RU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65" y="347278"/>
            <a:ext cx="3493669" cy="3431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2564904"/>
          </a:xfrm>
          <a:prstGeom prst="rect">
            <a:avLst/>
          </a:prstGeom>
          <a:solidFill>
            <a:srgbClr val="8E0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046" y="4128484"/>
            <a:ext cx="7855378" cy="12447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ru-RU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радицион</a:t>
            </a:r>
            <a:r>
              <a:rPr lang="ru-RU" sz="3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</a:t>
            </a:r>
            <a:r>
              <a:rPr lang="ru-RU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ые</a:t>
            </a: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каналы по </a:t>
            </a: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привлечению </a:t>
            </a: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трафика становятся менее эффективными </a:t>
            </a:r>
            <a:endParaRPr lang="ru-RU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09" y="5877272"/>
            <a:ext cx="18494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17" y="476672"/>
            <a:ext cx="2923037" cy="3195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3140967"/>
          </a:xfrm>
          <a:prstGeom prst="rect">
            <a:avLst/>
          </a:prstGeom>
          <a:solidFill>
            <a:srgbClr val="8E0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Диск A\VAIO Света\интек\наши лого и ФС\логотип инте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09" y="5877272"/>
            <a:ext cx="18494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953542" y="836712"/>
            <a:ext cx="7236916" cy="1622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>
                <a:solidFill>
                  <a:schemeClr val="bg1"/>
                </a:solidFill>
              </a:rPr>
              <a:t>Сегодня один или несколько инструментов уже не работает так эффективно как </a:t>
            </a:r>
            <a:r>
              <a:rPr lang="ru-RU" sz="3000" b="1" dirty="0" smtClean="0">
                <a:solidFill>
                  <a:schemeClr val="bg1"/>
                </a:solidFill>
              </a:rPr>
              <a:t>раньше</a:t>
            </a:r>
            <a:endParaRPr lang="ru-RU" sz="30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53" b="30112"/>
          <a:stretch/>
        </p:blipFill>
        <p:spPr>
          <a:xfrm>
            <a:off x="539552" y="4226954"/>
            <a:ext cx="1677924" cy="7103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34" y="4005064"/>
            <a:ext cx="1162397" cy="11623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337300"/>
            <a:ext cx="1933404" cy="6828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65" y="4139731"/>
            <a:ext cx="939204" cy="93920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103" y="4069166"/>
            <a:ext cx="1012160" cy="1012160"/>
          </a:xfrm>
          <a:prstGeom prst="rect">
            <a:avLst/>
          </a:prstGeom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3967102" y="5373216"/>
            <a:ext cx="1209795" cy="598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</a:t>
            </a:r>
            <a:r>
              <a:rPr lang="ru-RU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т.д</a:t>
            </a:r>
            <a:endParaRPr lang="ru-RU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205</Words>
  <Application>Microsoft Office PowerPoint</Application>
  <PresentationFormat>Экран (4:3)</PresentationFormat>
  <Paragraphs>44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ЛУЧШИЕ ИНСТРУМЕНТЫ ПРОДВИЖЕНИЯ САЙТА В 2017 ГОДУ</vt:lpstr>
      <vt:lpstr>Презентация PowerPoint</vt:lpstr>
      <vt:lpstr>По данным risability интернет продвижении занимает на 2016 год 31,2% всего рынка рекламы в России </vt:lpstr>
      <vt:lpstr>Презентация PowerPoint</vt:lpstr>
      <vt:lpstr>Рынок рос даже в кризис и продолжает расти, конкуренция повышается</vt:lpstr>
      <vt:lpstr>Сайты не отрабатывают клиентов на 100%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Готовый сайт или индивидуальная разработка</dc:title>
  <dc:creator>Ярослав Голуб</dc:creator>
  <cp:lastModifiedBy>Смирнова Марина</cp:lastModifiedBy>
  <cp:revision>34</cp:revision>
  <dcterms:created xsi:type="dcterms:W3CDTF">2016-11-23T07:39:07Z</dcterms:created>
  <dcterms:modified xsi:type="dcterms:W3CDTF">2017-09-20T14:57:39Z</dcterms:modified>
</cp:coreProperties>
</file>